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95A77F-2878-4301-9E51-E30D16A0F011}">
  <a:tblStyle styleId="{E795A77F-2878-4301-9E51-E30D16A0F0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eaefbb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2eaefbb07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e9d1a7a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2e9d1a7a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e9d1a7a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e9d1a7ae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e9d1a7a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2e9d1a7ae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e9d1a7a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2e9d1a7aed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e9d1a7a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e9d1a7ae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9.jpg"/><Relationship Id="rId5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22" Type="http://schemas.openxmlformats.org/officeDocument/2006/relationships/image" Target="../media/image60.png"/><Relationship Id="rId21" Type="http://schemas.openxmlformats.org/officeDocument/2006/relationships/image" Target="../media/image58.png"/><Relationship Id="rId24" Type="http://schemas.openxmlformats.org/officeDocument/2006/relationships/image" Target="../media/image56.png"/><Relationship Id="rId23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26" Type="http://schemas.openxmlformats.org/officeDocument/2006/relationships/image" Target="../media/image59.png"/><Relationship Id="rId25" Type="http://schemas.openxmlformats.org/officeDocument/2006/relationships/image" Target="../media/image62.png"/><Relationship Id="rId27" Type="http://schemas.openxmlformats.org/officeDocument/2006/relationships/image" Target="../media/image55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63.png"/><Relationship Id="rId8" Type="http://schemas.openxmlformats.org/officeDocument/2006/relationships/image" Target="../media/image40.png"/><Relationship Id="rId11" Type="http://schemas.openxmlformats.org/officeDocument/2006/relationships/image" Target="../media/image52.png"/><Relationship Id="rId10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1.png"/><Relationship Id="rId15" Type="http://schemas.openxmlformats.org/officeDocument/2006/relationships/image" Target="../media/image48.png"/><Relationship Id="rId14" Type="http://schemas.openxmlformats.org/officeDocument/2006/relationships/image" Target="../media/image49.png"/><Relationship Id="rId17" Type="http://schemas.openxmlformats.org/officeDocument/2006/relationships/image" Target="../media/image54.png"/><Relationship Id="rId16" Type="http://schemas.openxmlformats.org/officeDocument/2006/relationships/image" Target="../media/image47.png"/><Relationship Id="rId19" Type="http://schemas.openxmlformats.org/officeDocument/2006/relationships/image" Target="../media/image61.png"/><Relationship Id="rId18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0002" r="37741" t="0"/>
          <a:stretch/>
        </p:blipFill>
        <p:spPr>
          <a:xfrm>
            <a:off x="0" y="0"/>
            <a:ext cx="772766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9360019" y="4624237"/>
            <a:ext cx="7294446" cy="1494298"/>
            <a:chOff x="0" y="200025"/>
            <a:chExt cx="9725928" cy="1992397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MVA PROJECT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67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自動偵測羽球賽事資訊</a:t>
              </a:r>
              <a:endParaRPr/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107370227   詹宜庭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107370134   林紀緯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107370138   劉唯庸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110378019   陳詠怡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9253" l="0" r="0" t="0"/>
          <a:stretch/>
        </p:blipFill>
        <p:spPr>
          <a:xfrm>
            <a:off x="847952" y="2704394"/>
            <a:ext cx="13381747" cy="74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啟動程式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(顯示介面)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video_contoller.py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(UI控制中心)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(Opencv處理影像)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yolov5_engine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(yolov5處理影像)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704394"/>
            <a:ext cx="10487864" cy="70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65" y="39578"/>
            <a:ext cx="17690870" cy="102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原畫面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05" y="39578"/>
            <a:ext cx="17707422" cy="102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新畫面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55" name="Google Shape;255;p26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56" name="Google Shape;256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OCR 檢測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OCR檢測步驟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使用比賽賽徽的模板進行比較找出圖上賽徽所在的位置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(Pattern Match)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將記分板的可能大小抓取下來做二值化、模糊、銳化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等處理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使用pytesseract將文字及數字分別抓取下來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將此數據與時間資訊記錄到資料集裡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725" y="947475"/>
            <a:ext cx="8445700" cy="3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025" y="4766175"/>
            <a:ext cx="4681100" cy="4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39775" y="5111600"/>
            <a:ext cx="3414750" cy="3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OCR模型比較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988898" y="4000500"/>
            <a:ext cx="40734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pytesseract</a:t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3" name="Google Shape;283;p28"/>
          <p:cNvGraphicFramePr/>
          <p:nvPr/>
        </p:nvGraphicFramePr>
        <p:xfrm>
          <a:off x="952500" y="3139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{E795A77F-2878-4301-9E51-E30D16A0F011}</a:tableStyleId>
              </a:tblPr>
              <a:tblGrid>
                <a:gridCol w="2898875"/>
                <a:gridCol w="4438200"/>
                <a:gridCol w="4438200"/>
                <a:gridCol w="4438200"/>
              </a:tblGrid>
              <a:tr h="111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easyocr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pytesseract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paddleocr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文字準確度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91/108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數字準確度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66/108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55/108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運行速度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0.0489s/張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0.2124s/張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0.4217s/張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雜訊干擾程度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自由度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中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9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290" name="Google Shape;290;p29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291" name="Google Shape;291;p29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9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yolo羽球目標訓練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848070" y="3511913"/>
            <a:ext cx="59463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訓練張數：3590張</a:t>
            </a:r>
            <a:endParaRPr sz="4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訓練次數：300次</a:t>
            </a:r>
            <a:endParaRPr sz="4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batch_size：16</a:t>
            </a:r>
            <a:endParaRPr sz="4800"/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562" y="2551999"/>
            <a:ext cx="10043638" cy="75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87" y="2607249"/>
            <a:ext cx="7800176" cy="78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0550" y="2729949"/>
            <a:ext cx="7800175" cy="7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4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比賽時段偵測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3" y="2882350"/>
            <a:ext cx="10533888" cy="70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660" y="2882350"/>
            <a:ext cx="10533878" cy="70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3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225" y="2245125"/>
            <a:ext cx="7519252" cy="751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/>
          <p:nvPr/>
        </p:nvSpPr>
        <p:spPr>
          <a:xfrm>
            <a:off x="1350575" y="3243875"/>
            <a:ext cx="5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984525" y="2991425"/>
            <a:ext cx="7989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訓練出來的結果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羽球本身的樣子已經非常清晰了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模型的loss也很明顯地壓低下來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並沒有出現明顯的大幅跳動表示訓練集本身沒有問題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75" y="5207825"/>
            <a:ext cx="9264625" cy="46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#1: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a time audit.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6"/>
          <p:cNvGrpSpPr/>
          <p:nvPr/>
        </p:nvGrpSpPr>
        <p:grpSpPr>
          <a:xfrm>
            <a:off x="1606415" y="2611991"/>
            <a:ext cx="12598175" cy="5005866"/>
            <a:chOff x="0" y="-76200"/>
            <a:chExt cx="16797566" cy="6674489"/>
          </a:xfrm>
        </p:grpSpPr>
        <p:sp>
          <p:nvSpPr>
            <p:cNvPr id="359" name="Google Shape;359;p36"/>
            <p:cNvSpPr txBox="1"/>
            <p:nvPr/>
          </p:nvSpPr>
          <p:spPr>
            <a:xfrm>
              <a:off x="0" y="-76200"/>
              <a:ext cx="16797566" cy="1694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Why do a time audit?</a:t>
              </a:r>
              <a:endParaRPr/>
            </a:p>
          </p:txBody>
        </p:sp>
        <p:sp>
          <p:nvSpPr>
            <p:cNvPr id="360" name="Google Shape;360;p36"/>
            <p:cNvSpPr txBox="1"/>
            <p:nvPr/>
          </p:nvSpPr>
          <p:spPr>
            <a:xfrm>
              <a:off x="0" y="2186309"/>
              <a:ext cx="16797566" cy="4411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Keeping track of your daily activities makes you more intentional about where you spend your time. By keeping track of the activities you do in a day, you’ll find out the types of activities that take up most of your time.</a:t>
              </a:r>
              <a:endParaRPr/>
            </a:p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allows you to see opportunities where you can be more efficient to be even more productive.</a:t>
              </a:r>
              <a:endParaRPr/>
            </a:p>
          </p:txBody>
        </p:sp>
      </p:grpSp>
      <p:sp>
        <p:nvSpPr>
          <p:cNvPr id="361" name="Google Shape;361;p36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7"/>
          <p:cNvGrpSpPr/>
          <p:nvPr/>
        </p:nvGrpSpPr>
        <p:grpSpPr>
          <a:xfrm>
            <a:off x="1028700" y="3066538"/>
            <a:ext cx="8373989" cy="4657513"/>
            <a:chOff x="0" y="-76200"/>
            <a:chExt cx="11165319" cy="6210017"/>
          </a:xfrm>
        </p:grpSpPr>
        <p:sp>
          <p:nvSpPr>
            <p:cNvPr id="368" name="Google Shape;368;p37"/>
            <p:cNvSpPr txBox="1"/>
            <p:nvPr/>
          </p:nvSpPr>
          <p:spPr>
            <a:xfrm>
              <a:off x="0" y="-76200"/>
              <a:ext cx="11165319" cy="3434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How to Do</a:t>
              </a:r>
              <a:endParaRPr/>
            </a:p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 Time Audit</a:t>
              </a:r>
              <a:endParaRPr/>
            </a:p>
          </p:txBody>
        </p:sp>
        <p:sp>
          <p:nvSpPr>
            <p:cNvPr id="369" name="Google Shape;369;p37"/>
            <p:cNvSpPr txBox="1"/>
            <p:nvPr/>
          </p:nvSpPr>
          <p:spPr>
            <a:xfrm>
              <a:off x="0" y="3975029"/>
              <a:ext cx="11165319" cy="215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 out how much time you spend on tasks. Compare your ideal and actual time allotment for tasks, then </a:t>
              </a:r>
              <a:r>
                <a:rPr b="0" i="0" lang="en-US" sz="28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adjust your schedule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accordingly.</a:t>
              </a:r>
              <a:endParaRPr/>
            </a:p>
          </p:txBody>
        </p:sp>
      </p:grpSp>
      <p:pic>
        <p:nvPicPr>
          <p:cNvPr id="370" name="Google Shape;370;p37"/>
          <p:cNvPicPr preferRelativeResize="0"/>
          <p:nvPr/>
        </p:nvPicPr>
        <p:blipFill rotWithShape="1">
          <a:blip r:embed="rId3">
            <a:alphaModFix/>
          </a:blip>
          <a:srcRect b="1603" l="0" r="0" t="1603"/>
          <a:stretch/>
        </p:blipFill>
        <p:spPr>
          <a:xfrm>
            <a:off x="11193957" y="0"/>
            <a:ext cx="70940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/>
          <p:nvPr/>
        </p:nvSpPr>
        <p:spPr>
          <a:xfrm>
            <a:off x="1028700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1283214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 b="35083" l="0" r="0" t="35083"/>
          <a:stretch/>
        </p:blipFill>
        <p:spPr>
          <a:xfrm>
            <a:off x="0" y="6649811"/>
            <a:ext cx="18288000" cy="36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 txBox="1"/>
          <p:nvPr/>
        </p:nvSpPr>
        <p:spPr>
          <a:xfrm>
            <a:off x="3286149" y="2342859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#2: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to-do list.</a:t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9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2168441" y="4272128"/>
            <a:ext cx="13951119" cy="15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only three to five tasks daily.</a:t>
            </a:r>
            <a:endParaRPr/>
          </a:p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Frequently revisit your list</a:t>
            </a:r>
            <a:r>
              <a:rPr b="0" i="0" lang="en-US" sz="4057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057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assess if tasks are doable.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/>
        </p:nvSpPr>
        <p:spPr>
          <a:xfrm>
            <a:off x="2699063" y="3886264"/>
            <a:ext cx="11623463" cy="2362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Identify your most important tasks.</a:t>
            </a:r>
            <a:r>
              <a:rPr b="0" i="0" lang="en-US" sz="3966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Tackle them first thing in the morning. They say that's when people tend to be most productive.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0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254514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2701651" y="353325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#3:</a:t>
            </a:r>
            <a:endParaRPr/>
          </a:p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Don’t multitask.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6757" y="972797"/>
            <a:ext cx="6346841" cy="3570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11643089" y="2240749"/>
            <a:ext cx="4455795" cy="2662607"/>
            <a:chOff x="0" y="-38100"/>
            <a:chExt cx="1423956" cy="850900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1423956" cy="697606"/>
            </a:xfrm>
            <a:custGeom>
              <a:rect b="b" l="l" r="r" t="t"/>
              <a:pathLst>
                <a:path extrusionOk="0" h="697606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5" name="Google Shape;10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6757" y="5684138"/>
            <a:ext cx="6346841" cy="35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10696757" y="8091452"/>
            <a:ext cx="6346841" cy="2968819"/>
            <a:chOff x="0" y="-38100"/>
            <a:chExt cx="1819084" cy="8509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1819084" cy="296333"/>
            </a:xfrm>
            <a:custGeom>
              <a:rect b="b" l="l" r="r" t="t"/>
              <a:pathLst>
                <a:path extrusionOk="0" h="296333" w="1819084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11642280" y="2089826"/>
            <a:ext cx="4455795" cy="2662606"/>
            <a:chOff x="0" y="-38100"/>
            <a:chExt cx="1423956" cy="850900"/>
          </a:xfrm>
        </p:grpSpPr>
        <p:sp>
          <p:nvSpPr>
            <p:cNvPr id="112" name="Google Shape;112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3" name="Google Shape;113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11643089" y="6812544"/>
            <a:ext cx="4455795" cy="2662606"/>
            <a:chOff x="0" y="-38100"/>
            <a:chExt cx="1423956" cy="8509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使用contour函數抓取輪廓取得最小矩形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判定最小矩形的位置不超出比賽時場地固定位置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/>
        </p:nvSpPr>
        <p:spPr>
          <a:xfrm>
            <a:off x="8287621" y="1364942"/>
            <a:ext cx="8847854" cy="2594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Multitasking Myth</a:t>
            </a:r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 rotWithShape="1">
          <a:blip r:embed="rId3">
            <a:alphaModFix/>
          </a:blip>
          <a:srcRect b="6243" l="0" r="0" t="6243"/>
          <a:stretch/>
        </p:blipFill>
        <p:spPr>
          <a:xfrm>
            <a:off x="1413506" y="1441142"/>
            <a:ext cx="5636381" cy="739880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8079017" y="5207635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8079017" y="7077758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8813725" y="5093335"/>
            <a:ext cx="8321750" cy="1037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Studies show that multitasking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negatively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affects short-term memory.</a:t>
            </a: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8813725" y="6934883"/>
            <a:ext cx="8321750" cy="156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between challenging tasks literally drains your brain.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It also makes you more likely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commit mistakes.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/>
        </p:nvSpPr>
        <p:spPr>
          <a:xfrm>
            <a:off x="2132484" y="2989567"/>
            <a:ext cx="14023032" cy="1129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Solution: Monotasking</a:t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>
            <a:off x="1660962" y="5793916"/>
            <a:ext cx="6519549" cy="2299866"/>
            <a:chOff x="0" y="-9525"/>
            <a:chExt cx="8692732" cy="3066488"/>
          </a:xfrm>
        </p:grpSpPr>
        <p:sp>
          <p:nvSpPr>
            <p:cNvPr id="417" name="Google Shape;417;p43"/>
            <p:cNvSpPr txBox="1"/>
            <p:nvPr/>
          </p:nvSpPr>
          <p:spPr>
            <a:xfrm>
              <a:off x="4068227" y="-9525"/>
              <a:ext cx="55627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418" name="Google Shape;418;p43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Monotasking allows you to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your time and energy to the task at hand.</a:t>
              </a:r>
              <a:endParaRPr/>
            </a:p>
          </p:txBody>
        </p:sp>
      </p:grpSp>
      <p:grpSp>
        <p:nvGrpSpPr>
          <p:cNvPr id="419" name="Google Shape;419;p43"/>
          <p:cNvGrpSpPr/>
          <p:nvPr/>
        </p:nvGrpSpPr>
        <p:grpSpPr>
          <a:xfrm>
            <a:off x="10107489" y="5793916"/>
            <a:ext cx="6519549" cy="2299866"/>
            <a:chOff x="0" y="-9525"/>
            <a:chExt cx="8692732" cy="3066488"/>
          </a:xfrm>
        </p:grpSpPr>
        <p:sp>
          <p:nvSpPr>
            <p:cNvPr id="420" name="Google Shape;420;p43"/>
            <p:cNvSpPr txBox="1"/>
            <p:nvPr/>
          </p:nvSpPr>
          <p:spPr>
            <a:xfrm>
              <a:off x="3678562" y="-9525"/>
              <a:ext cx="133560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421" name="Google Shape;421;p43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Set aside a block of time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do a certain task. Turn off notifications and listen to relaxing music.</a:t>
              </a:r>
              <a:endParaRPr/>
            </a:p>
          </p:txBody>
        </p:sp>
      </p:grpSp>
      <p:sp>
        <p:nvSpPr>
          <p:cNvPr id="422" name="Google Shape;422;p43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4"/>
          <p:cNvPicPr preferRelativeResize="0"/>
          <p:nvPr/>
        </p:nvPicPr>
        <p:blipFill rotWithShape="1">
          <a:blip r:embed="rId3">
            <a:alphaModFix/>
          </a:blip>
          <a:srcRect b="28191" l="0" r="0" t="28192"/>
          <a:stretch/>
        </p:blipFill>
        <p:spPr>
          <a:xfrm>
            <a:off x="0" y="0"/>
            <a:ext cx="18288000" cy="531762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2204222" y="7015525"/>
            <a:ext cx="13879556" cy="1324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22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Take control</a:t>
            </a:r>
            <a:r>
              <a:rPr b="0" i="0" lang="en-US" sz="82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your time!</a:t>
            </a:r>
            <a:endParaRPr/>
          </a:p>
        </p:txBody>
      </p:sp>
      <p:sp>
        <p:nvSpPr>
          <p:cNvPr id="430" name="Google Shape;430;p44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5"/>
          <p:cNvGrpSpPr/>
          <p:nvPr/>
        </p:nvGrpSpPr>
        <p:grpSpPr>
          <a:xfrm>
            <a:off x="1575230" y="3769251"/>
            <a:ext cx="5927215" cy="2719922"/>
            <a:chOff x="0" y="-38100"/>
            <a:chExt cx="7902953" cy="3626563"/>
          </a:xfrm>
        </p:grpSpPr>
        <p:sp>
          <p:nvSpPr>
            <p:cNvPr id="437" name="Google Shape;437;p45"/>
            <p:cNvSpPr txBox="1"/>
            <p:nvPr/>
          </p:nvSpPr>
          <p:spPr>
            <a:xfrm>
              <a:off x="0" y="-38100"/>
              <a:ext cx="7902953" cy="115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Free Resources</a:t>
              </a:r>
              <a:endParaRPr/>
            </a:p>
          </p:txBody>
        </p:sp>
        <p:sp>
          <p:nvSpPr>
            <p:cNvPr id="438" name="Google Shape;438;p45"/>
            <p:cNvSpPr txBox="1"/>
            <p:nvPr/>
          </p:nvSpPr>
          <p:spPr>
            <a:xfrm>
              <a:off x="0" y="1706535"/>
              <a:ext cx="7902953" cy="188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free, recolorable icons, and illustrations in your Canva presentation.</a:t>
              </a:r>
              <a:endParaRPr/>
            </a:p>
          </p:txBody>
        </p:sp>
      </p:grpSp>
      <p:pic>
        <p:nvPicPr>
          <p:cNvPr id="439" name="Google Shape;4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4195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3584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4484" y="6315265"/>
            <a:ext cx="71603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00217" y="6328759"/>
            <a:ext cx="691302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6076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7317" y="7774003"/>
            <a:ext cx="553041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24178" y="7774003"/>
            <a:ext cx="87809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45816" y="7774003"/>
            <a:ext cx="60834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17814" y="7787497"/>
            <a:ext cx="651080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10897" y="7774003"/>
            <a:ext cx="38964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35706" y="4870022"/>
            <a:ext cx="70129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600015" y="4870022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20347" y="4870022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22842" y="4870022"/>
            <a:ext cx="64605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271380" y="4856527"/>
            <a:ext cx="67370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898281" y="3411284"/>
            <a:ext cx="57614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574047" y="3411284"/>
            <a:ext cx="58338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220347" y="3411284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72490" y="3411284"/>
            <a:ext cx="54675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271380" y="3406588"/>
            <a:ext cx="673705" cy="67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993418" y="1898267"/>
            <a:ext cx="38771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03960" y="1898267"/>
            <a:ext cx="525411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287703" y="1898267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803657" y="1898267"/>
            <a:ext cx="686274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271380" y="1808201"/>
            <a:ext cx="675556" cy="84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/>
        </p:nvSpPr>
        <p:spPr>
          <a:xfrm>
            <a:off x="1475963" y="3336607"/>
            <a:ext cx="571725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How to Make</a:t>
            </a:r>
            <a:endParaRPr/>
          </a:p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a Recording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Your Canva Presentation</a:t>
            </a:r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8635793" y="1619816"/>
            <a:ext cx="8211446" cy="774488"/>
            <a:chOff x="710" y="-38100"/>
            <a:chExt cx="10948595" cy="1032651"/>
          </a:xfrm>
        </p:grpSpPr>
        <p:sp>
          <p:nvSpPr>
            <p:cNvPr id="470" name="Google Shape;470;p46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"Present and record" found on 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top right corner.</a:t>
              </a:r>
              <a:endParaRPr/>
            </a:p>
          </p:txBody>
        </p:sp>
      </p:grpSp>
      <p:grpSp>
        <p:nvGrpSpPr>
          <p:cNvPr id="472" name="Google Shape;472;p46"/>
          <p:cNvGrpSpPr/>
          <p:nvPr/>
        </p:nvGrpSpPr>
        <p:grpSpPr>
          <a:xfrm>
            <a:off x="8635793" y="3029755"/>
            <a:ext cx="8211446" cy="372322"/>
            <a:chOff x="710" y="-38100"/>
            <a:chExt cx="10948595" cy="496429"/>
          </a:xfrm>
        </p:grpSpPr>
        <p:sp>
          <p:nvSpPr>
            <p:cNvPr id="473" name="Google Shape;473;p46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"Go to recording studio".</a:t>
              </a:r>
              <a:endParaRPr/>
            </a:p>
          </p:txBody>
        </p:sp>
      </p:grpSp>
      <p:grpSp>
        <p:nvGrpSpPr>
          <p:cNvPr id="475" name="Google Shape;475;p46"/>
          <p:cNvGrpSpPr/>
          <p:nvPr/>
        </p:nvGrpSpPr>
        <p:grpSpPr>
          <a:xfrm>
            <a:off x="8635793" y="4037528"/>
            <a:ext cx="8211446" cy="774488"/>
            <a:chOff x="710" y="-38100"/>
            <a:chExt cx="10948595" cy="1032651"/>
          </a:xfrm>
        </p:grpSpPr>
        <p:sp>
          <p:nvSpPr>
            <p:cNvPr id="476" name="Google Shape;476;p46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Set up your camera and microphone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click on “Start recording”.</a:t>
              </a:r>
              <a:endParaRPr/>
            </a:p>
          </p:txBody>
        </p:sp>
      </p:grpSp>
      <p:grpSp>
        <p:nvGrpSpPr>
          <p:cNvPr id="478" name="Google Shape;478;p46"/>
          <p:cNvGrpSpPr/>
          <p:nvPr/>
        </p:nvGrpSpPr>
        <p:grpSpPr>
          <a:xfrm>
            <a:off x="8635793" y="5446409"/>
            <a:ext cx="8211446" cy="774488"/>
            <a:chOff x="710" y="-38100"/>
            <a:chExt cx="10948595" cy="1032651"/>
          </a:xfrm>
        </p:grpSpPr>
        <p:sp>
          <p:nvSpPr>
            <p:cNvPr id="479" name="Google Shape;479;p46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“Pause” to take a break, and click “Resume” once you’re ready to record again.</a:t>
              </a:r>
              <a:endParaRPr/>
            </a:p>
          </p:txBody>
        </p:sp>
      </p:grpSp>
      <p:grpSp>
        <p:nvGrpSpPr>
          <p:cNvPr id="481" name="Google Shape;481;p46"/>
          <p:cNvGrpSpPr/>
          <p:nvPr/>
        </p:nvGrpSpPr>
        <p:grpSpPr>
          <a:xfrm>
            <a:off x="8635793" y="6856348"/>
            <a:ext cx="8211446" cy="372322"/>
            <a:chOff x="710" y="-38100"/>
            <a:chExt cx="10948595" cy="496429"/>
          </a:xfrm>
        </p:grpSpPr>
        <p:sp>
          <p:nvSpPr>
            <p:cNvPr id="482" name="Google Shape;482;p46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“End recording” once you’re done.</a:t>
              </a:r>
              <a:endParaRPr/>
            </a:p>
          </p:txBody>
        </p:sp>
      </p:grpSp>
      <p:grpSp>
        <p:nvGrpSpPr>
          <p:cNvPr id="484" name="Google Shape;484;p46"/>
          <p:cNvGrpSpPr/>
          <p:nvPr/>
        </p:nvGrpSpPr>
        <p:grpSpPr>
          <a:xfrm>
            <a:off x="8635793" y="7864121"/>
            <a:ext cx="8211446" cy="774488"/>
            <a:chOff x="710" y="-38100"/>
            <a:chExt cx="10948595" cy="1032651"/>
          </a:xfrm>
        </p:grpSpPr>
        <p:sp>
          <p:nvSpPr>
            <p:cNvPr id="485" name="Google Shape;485;p46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Wait for your recording to upload. Make sure to copy the link to your recording and share it with others.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812" y="5650218"/>
            <a:ext cx="4193700" cy="128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278" y="5352520"/>
            <a:ext cx="6943609" cy="390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4978" y="604447"/>
            <a:ext cx="5096209" cy="430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精準度問題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由於此方式並不是直接吻合整個場地，  而是得到場地的最大長度及最小寬度，進而造成某些情況下會判斷錯誤。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準確率：234/240  =   97.5% (改善前)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準確率：240/240  = 100.0% (改善後)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6572" y="6130563"/>
            <a:ext cx="6887211" cy="38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7381" y="935020"/>
            <a:ext cx="6887211" cy="387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7"/>
          <p:cNvCxnSpPr/>
          <p:nvPr/>
        </p:nvCxnSpPr>
        <p:spPr>
          <a:xfrm>
            <a:off x="10427381" y="2988415"/>
            <a:ext cx="1771428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15430722" y="2978890"/>
            <a:ext cx="1874344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10426572" y="4790026"/>
            <a:ext cx="886523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16367895" y="4780501"/>
            <a:ext cx="891405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4" name="Google Shape;154;p17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從輪廓中取出角落的四個頂點來判定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 rot="3797271">
            <a:off x="14865664" y="4023707"/>
            <a:ext cx="1906375" cy="0"/>
          </a:xfrm>
          <a:prstGeom prst="straightConnector1">
            <a:avLst/>
          </a:prstGeom>
          <a:noFill/>
          <a:ln cap="flat" cmpd="sng" w="4762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2" name="Google Shape;162;p17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判斷條件：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上方兩頂點距離圖片邊界不小於200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下方兩頂點距離圖片邊界不小於30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上方兩頂點距離圖片邊界的差距不大於200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斜率不大於3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807" y="5732514"/>
            <a:ext cx="7746476" cy="43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807" y="710979"/>
            <a:ext cx="7746476" cy="435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從原先使用最小矩形的方式 ，更改至抓輪廓的4個頂點，可以更加精準的資訊對來進行判斷，或是對超出圖像範圍的場地直接判定等等。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增加斜率限制，對於球場被截掉部份的NG加以 過濾。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422254" y="202144"/>
            <a:ext cx="404217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9569329" y="1590251"/>
            <a:ext cx="7156786" cy="3984394"/>
            <a:chOff x="0" y="-38100"/>
            <a:chExt cx="1528390" cy="85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1528390" cy="704681"/>
            </a:xfrm>
            <a:custGeom>
              <a:rect b="b" l="l" r="r" t="t"/>
              <a:pathLst>
                <a:path extrusionOk="0" h="704681" w="1528390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7" name="Google Shape;177;p18"/>
          <p:cNvCxnSpPr/>
          <p:nvPr/>
        </p:nvCxnSpPr>
        <p:spPr>
          <a:xfrm rot="5400000">
            <a:off x="12799140" y="5442002"/>
            <a:ext cx="589014" cy="0"/>
          </a:xfrm>
          <a:prstGeom prst="straightConnector1">
            <a:avLst/>
          </a:prstGeom>
          <a:noFill/>
          <a:ln cap="flat" cmpd="sng" w="47625">
            <a:solidFill>
              <a:srgbClr val="FF161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" name="Google Shape;1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952" y="5920348"/>
            <a:ext cx="7412548" cy="416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/>
          <p:nvPr/>
        </p:nvCxnSpPr>
        <p:spPr>
          <a:xfrm rot="4377713">
            <a:off x="5777556" y="8461328"/>
            <a:ext cx="3266369" cy="0"/>
          </a:xfrm>
          <a:prstGeom prst="straightConnector1">
            <a:avLst/>
          </a:prstGeom>
          <a:noFill/>
          <a:ln cap="flat" cmpd="sng" w="10477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7191" y="5525051"/>
            <a:ext cx="8115300" cy="456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7191" y="503515"/>
            <a:ext cx="8115300" cy="4564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9"/>
          <p:cNvGrpSpPr/>
          <p:nvPr/>
        </p:nvGrpSpPr>
        <p:grpSpPr>
          <a:xfrm>
            <a:off x="10067998" y="1163100"/>
            <a:ext cx="6197537" cy="3984400"/>
            <a:chOff x="0" y="-38100"/>
            <a:chExt cx="1323534" cy="850900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1323534" cy="217501"/>
            </a:xfrm>
            <a:custGeom>
              <a:rect b="b" l="l" r="r" t="t"/>
              <a:pathLst>
                <a:path extrusionOk="0" h="217501" w="1323534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3" name="Google Shape;193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9410" y="2551994"/>
            <a:ext cx="7237171" cy="61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研究進度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準確率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改善前：234/240  =   97.5%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改善後：240/240  = 100.0%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運算時間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改善前：0.03887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改善後：0.02193(-0.016943)</a:t>
            </a:r>
            <a:endParaRPr/>
          </a:p>
          <a:p>
            <a:pPr indent="0" lvl="0" marL="0" marR="0" rtl="0" algn="l">
              <a:lnSpc>
                <a:spcPct val="169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10298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1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12" name="Google Shape;212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操作介面呈現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